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289" r:id="rId28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3gLFbb3glijCcviawmyOKqo9l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Don’t have the energy but also the distraction of a 300-person ballroom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If done well it’s a very intimate conversation with your donor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204" name="Google Shape;20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Don’t have the energy but also the distraction of a 300-person ballroom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If done well it’s a very intimate conversation with your donor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221" name="Google Shape;22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262" name="Google Shape;26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271" name="Google Shape;27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c9acd9237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c9acd9237b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3c9acd9237b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288" name="Google Shape;28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298" name="Google Shape;29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308" name="Google Shape;30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318" name="Google Shape;31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328" name="Google Shape;32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for your purpose</a:t>
            </a:r>
            <a:endParaRPr/>
          </a:p>
        </p:txBody>
      </p:sp>
      <p:sp>
        <p:nvSpPr>
          <p:cNvPr id="338" name="Google Shape;33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c9acd9237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c9acd9237b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3c9acd9237b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c9acd9237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c9acd9237b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c9acd9237b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Economics – limited time and limited attention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Fundraising is your priority make it 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your case and your momentum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moment of collective action</a:t>
            </a:r>
            <a:endParaRPr/>
          </a:p>
        </p:txBody>
      </p:sp>
      <p:sp>
        <p:nvSpPr>
          <p:cNvPr id="148" name="Google Shape;14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c9acd9237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c9acd9237b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3c9acd9237b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Economics – limited time and limited attention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Fundraising is your priority make it 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your case and your momentum</a:t>
            </a:r>
            <a:endParaRPr/>
          </a:p>
        </p:txBody>
      </p:sp>
      <p:sp>
        <p:nvSpPr>
          <p:cNvPr id="187" name="Google Shape;18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7854064" y="4897279"/>
            <a:ext cx="114967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rPr>
              <a:t>@SwaimStrategies</a:t>
            </a:r>
            <a:endParaRPr sz="1000" b="0" i="1" u="none" strike="noStrike" cap="none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0" name="Google Shape;90;p1"/>
          <p:cNvSpPr/>
          <p:nvPr/>
        </p:nvSpPr>
        <p:spPr>
          <a:xfrm rot="-5400000">
            <a:off x="9005177" y="469026"/>
            <a:ext cx="117475" cy="157321"/>
          </a:xfrm>
          <a:prstGeom prst="triangle">
            <a:avLst>
              <a:gd name="adj" fmla="val 471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5834269" y="364059"/>
            <a:ext cx="2976286" cy="36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r>
              <a:rPr lang="en-US" sz="1800" b="0" i="1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elevating fundraising events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457200" y="2122784"/>
            <a:ext cx="8229600" cy="89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alatino"/>
              <a:buNone/>
            </a:pPr>
            <a:r>
              <a:rPr lang="en-US" sz="33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rPr>
              <a:t>Paddle Raise Success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9"/>
          <p:cNvPicPr preferRelativeResize="0"/>
          <p:nvPr/>
        </p:nvPicPr>
        <p:blipFill rotWithShape="1">
          <a:blip r:embed="rId3">
            <a:alphaModFix/>
          </a:blip>
          <a:srcRect t="5846" b="98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Elements of a Paddle Raise</a:t>
            </a:r>
            <a:endParaRPr/>
          </a:p>
        </p:txBody>
      </p:sp>
      <p:cxnSp>
        <p:nvCxnSpPr>
          <p:cNvPr id="209" name="Google Shape;209;p9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9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 descr="A diagram of a appeal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3111" y="143838"/>
            <a:ext cx="6476821" cy="4318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1"/>
          <p:cNvPicPr preferRelativeResize="0"/>
          <p:nvPr/>
        </p:nvPicPr>
        <p:blipFill rotWithShape="1">
          <a:blip r:embed="rId3">
            <a:alphaModFix/>
          </a:blip>
          <a:srcRect t="24784" b="18965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1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1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Impact Story</a:t>
            </a:r>
            <a:endParaRPr/>
          </a:p>
        </p:txBody>
      </p:sp>
      <p:cxnSp>
        <p:nvCxnSpPr>
          <p:cNvPr id="226" name="Google Shape;226;p11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7" name="Google Shape;227;p11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/>
          <p:nvPr/>
        </p:nvSpPr>
        <p:spPr>
          <a:xfrm>
            <a:off x="154112" y="3313060"/>
            <a:ext cx="4869951" cy="120032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*Slovic, P. (2007). ”If I look at the mass I will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never act”: Psychic numbing and genocide.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Judgment and Decision Making, 2, 79-95.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Available at www.decisionresearch.org</a:t>
            </a:r>
            <a:endParaRPr sz="18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35" name="Google Shape;23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41" y="196814"/>
            <a:ext cx="3044361" cy="304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4270" y="196814"/>
            <a:ext cx="4566490" cy="304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151" y="3082248"/>
            <a:ext cx="2013092" cy="134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1636" y="3082246"/>
            <a:ext cx="1342062" cy="134206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/>
          <p:nvPr/>
        </p:nvSpPr>
        <p:spPr>
          <a:xfrm>
            <a:off x="2419243" y="3657599"/>
            <a:ext cx="678094" cy="76670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774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3"/>
          <p:cNvSpPr/>
          <p:nvPr/>
        </p:nvSpPr>
        <p:spPr>
          <a:xfrm>
            <a:off x="7633698" y="259977"/>
            <a:ext cx="678094" cy="416433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774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151" y="3082248"/>
            <a:ext cx="2013092" cy="134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1636" y="3082246"/>
            <a:ext cx="1342062" cy="134206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4"/>
          <p:cNvSpPr/>
          <p:nvPr/>
        </p:nvSpPr>
        <p:spPr>
          <a:xfrm>
            <a:off x="2419243" y="3657599"/>
            <a:ext cx="678094" cy="76670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774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4"/>
          <p:cNvSpPr/>
          <p:nvPr/>
        </p:nvSpPr>
        <p:spPr>
          <a:xfrm>
            <a:off x="7633698" y="259977"/>
            <a:ext cx="678094" cy="416433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774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4"/>
          <p:cNvSpPr/>
          <p:nvPr/>
        </p:nvSpPr>
        <p:spPr>
          <a:xfrm>
            <a:off x="4355439" y="1927411"/>
            <a:ext cx="678094" cy="249689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774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4"/>
          <p:cNvSpPr txBox="1"/>
          <p:nvPr/>
        </p:nvSpPr>
        <p:spPr>
          <a:xfrm>
            <a:off x="3793533" y="1330511"/>
            <a:ext cx="1801906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latino"/>
              <a:buNone/>
            </a:pPr>
            <a:r>
              <a:rPr lang="en-US" sz="24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50% Drop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5"/>
          <p:cNvSpPr txBox="1">
            <a:spLocks noGrp="1"/>
          </p:cNvSpPr>
          <p:nvPr>
            <p:ph type="title"/>
          </p:nvPr>
        </p:nvSpPr>
        <p:spPr>
          <a:xfrm>
            <a:off x="5873291" y="1470212"/>
            <a:ext cx="3146611" cy="190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One Person’s Story</a:t>
            </a:r>
            <a:b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</a:br>
            <a:b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</a:br>
            <a:r>
              <a:rPr lang="en-US" sz="20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Before</a:t>
            </a:r>
            <a:br>
              <a:rPr lang="en-US" sz="20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</a:br>
            <a:r>
              <a:rPr lang="en-US" sz="20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Change Agent / YOU</a:t>
            </a:r>
            <a:br>
              <a:rPr lang="en-US" sz="20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</a:br>
            <a:r>
              <a:rPr lang="en-US" sz="20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After</a:t>
            </a:r>
            <a:endParaRPr sz="2700">
              <a:solidFill>
                <a:srgbClr val="262626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3">
            <a:alphaModFix/>
          </a:blip>
          <a:srcRect t="8178" b="2357"/>
          <a:stretch/>
        </p:blipFill>
        <p:spPr>
          <a:xfrm>
            <a:off x="20" y="10"/>
            <a:ext cx="5749174" cy="5143490"/>
          </a:xfrm>
          <a:custGeom>
            <a:avLst/>
            <a:gdLst/>
            <a:ahLst/>
            <a:cxnLst/>
            <a:rect l="l" t="t" r="r" b="b"/>
            <a:pathLst>
              <a:path w="7665593" h="6857999" extrusionOk="0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 descr="A person standing at a podium pointing at someth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58" t="6253" b="9843"/>
          <a:stretch/>
        </p:blipFill>
        <p:spPr>
          <a:xfrm>
            <a:off x="0" y="-31371"/>
            <a:ext cx="9144000" cy="517487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6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The Ask</a:t>
            </a:r>
            <a:endParaRPr/>
          </a:p>
        </p:txBody>
      </p:sp>
      <p:cxnSp>
        <p:nvCxnSpPr>
          <p:cNvPr id="276" name="Google Shape;276;p16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16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 descr="A line of stars and a dollar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100" y="188325"/>
            <a:ext cx="7261426" cy="402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3c9acd9237b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3c9acd9237b_0_6"/>
          <p:cNvSpPr/>
          <p:nvPr/>
        </p:nvSpPr>
        <p:spPr>
          <a:xfrm>
            <a:off x="3616050" y="3232800"/>
            <a:ext cx="4032300" cy="1017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87748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8" descr="A picture containing person, indoor, people, sce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5745"/>
          <a:stretch/>
        </p:blipFill>
        <p:spPr>
          <a:xfrm>
            <a:off x="20" y="1282"/>
            <a:ext cx="9143401" cy="514221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8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The Collection</a:t>
            </a:r>
            <a:endParaRPr/>
          </a:p>
        </p:txBody>
      </p:sp>
      <p:cxnSp>
        <p:nvCxnSpPr>
          <p:cNvPr id="293" name="Google Shape;293;p18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4" name="Google Shape;294;p18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9"/>
          <p:cNvPicPr preferRelativeResize="0"/>
          <p:nvPr/>
        </p:nvPicPr>
        <p:blipFill rotWithShape="1">
          <a:blip r:embed="rId3">
            <a:alphaModFix/>
          </a:blip>
          <a:srcRect t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9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Active vs. Passive</a:t>
            </a:r>
            <a:endParaRPr/>
          </a:p>
        </p:txBody>
      </p:sp>
      <p:cxnSp>
        <p:nvCxnSpPr>
          <p:cNvPr id="303" name="Google Shape;303;p19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" name="Google Shape;304;p19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0"/>
          <p:cNvPicPr preferRelativeResize="0"/>
          <p:nvPr/>
        </p:nvPicPr>
        <p:blipFill rotWithShape="1">
          <a:blip r:embed="rId3">
            <a:alphaModFix/>
          </a:blip>
          <a:srcRect t="4916" b="1062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0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0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Pre-Commit Strategy</a:t>
            </a:r>
            <a:endParaRPr/>
          </a:p>
        </p:txBody>
      </p:sp>
      <p:cxnSp>
        <p:nvCxnSpPr>
          <p:cNvPr id="313" name="Google Shape;313;p20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4" name="Google Shape;314;p20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1" descr="A group of people sitting at a 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11806" b="3925"/>
          <a:stretch/>
        </p:blipFill>
        <p:spPr>
          <a:xfrm>
            <a:off x="20" y="961"/>
            <a:ext cx="9143980" cy="514253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1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Starting Level</a:t>
            </a:r>
            <a:endParaRPr/>
          </a:p>
        </p:txBody>
      </p:sp>
      <p:cxnSp>
        <p:nvCxnSpPr>
          <p:cNvPr id="323" name="Google Shape;323;p21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4" name="Google Shape;324;p21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2"/>
          <p:cNvPicPr preferRelativeResize="0"/>
          <p:nvPr/>
        </p:nvPicPr>
        <p:blipFill rotWithShape="1">
          <a:blip r:embed="rId3">
            <a:alphaModFix/>
          </a:blip>
          <a:srcRect l="12671" t="18684" r="2731" b="1151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2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2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Matching Gift Challenge</a:t>
            </a:r>
            <a:endParaRPr/>
          </a:p>
        </p:txBody>
      </p:sp>
      <p:cxnSp>
        <p:nvCxnSpPr>
          <p:cNvPr id="333" name="Google Shape;333;p22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2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3"/>
          <p:cNvPicPr preferRelativeResize="0"/>
          <p:nvPr/>
        </p:nvPicPr>
        <p:blipFill rotWithShape="1">
          <a:blip r:embed="rId3">
            <a:alphaModFix/>
          </a:blip>
          <a:srcRect t="1560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3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3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Corporate Match</a:t>
            </a:r>
            <a:endParaRPr/>
          </a:p>
        </p:txBody>
      </p:sp>
      <p:cxnSp>
        <p:nvCxnSpPr>
          <p:cNvPr id="343" name="Google Shape;343;p23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4" name="Google Shape;344;p23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5"/>
          <p:cNvSpPr txBox="1"/>
          <p:nvPr/>
        </p:nvSpPr>
        <p:spPr>
          <a:xfrm>
            <a:off x="457200" y="283369"/>
            <a:ext cx="822960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latino"/>
              <a:buNone/>
            </a:pPr>
            <a:r>
              <a:rPr lang="en-US" sz="33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How to Create a Movement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153611" y="969919"/>
            <a:ext cx="430312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Leader</a:t>
            </a:r>
            <a:endParaRPr/>
          </a:p>
          <a:p>
            <a:pPr marL="6858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This sets your top giving level</a:t>
            </a:r>
            <a:endParaRPr/>
          </a:p>
          <a:p>
            <a:pPr marL="6858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Easy to follow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First + second follower</a:t>
            </a:r>
            <a:endParaRPr/>
          </a:p>
          <a:p>
            <a:pPr marL="6858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Three is a crowd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Movement must be public</a:t>
            </a:r>
            <a:endParaRPr/>
          </a:p>
          <a:p>
            <a:pPr marL="6858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 b="0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Active paddle raise</a:t>
            </a:r>
            <a:endParaRPr/>
          </a:p>
        </p:txBody>
      </p:sp>
      <p:sp>
        <p:nvSpPr>
          <p:cNvPr id="358" name="Google Shape;358;p25"/>
          <p:cNvSpPr txBox="1"/>
          <p:nvPr/>
        </p:nvSpPr>
        <p:spPr>
          <a:xfrm>
            <a:off x="4687270" y="969919"/>
            <a:ext cx="4227652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Momentum / tipping point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When more people join in it’s less risky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Be a part of the in crowd</a:t>
            </a:r>
            <a:endParaRPr/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59" name="Google Shape;3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3c9acd9237b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3c9acd9237b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c9acd9237b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8125" y="1362075"/>
            <a:ext cx="598170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"/>
          <p:cNvPicPr preferRelativeResize="0"/>
          <p:nvPr/>
        </p:nvPicPr>
        <p:blipFill rotWithShape="1">
          <a:blip r:embed="rId3">
            <a:alphaModFix/>
          </a:blip>
          <a:srcRect r="1190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 b="0" i="0" u="none" strike="noStrike" cap="none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What is a Paddle Raise?</a:t>
            </a:r>
            <a:endParaRPr/>
          </a:p>
        </p:txBody>
      </p:sp>
      <p:cxnSp>
        <p:nvCxnSpPr>
          <p:cNvPr id="153" name="Google Shape;153;p3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4" name="Google Shape;154;p3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3c9acd9237b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" y="31051"/>
            <a:ext cx="91430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 descr="A diagram of events and sale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5328" t="25005" r="5328" b="13650"/>
          <a:stretch/>
        </p:blipFill>
        <p:spPr>
          <a:xfrm>
            <a:off x="13837" y="231750"/>
            <a:ext cx="9116327" cy="417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"/>
          <p:cNvSpPr txBox="1"/>
          <p:nvPr/>
        </p:nvSpPr>
        <p:spPr>
          <a:xfrm>
            <a:off x="331047" y="4141209"/>
            <a:ext cx="497204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*Susan Howlett, Strengthening Nonprofits</a:t>
            </a:r>
            <a:endParaRPr/>
          </a:p>
        </p:txBody>
      </p:sp>
      <p:pic>
        <p:nvPicPr>
          <p:cNvPr id="174" name="Google Shape;17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1506" y="167119"/>
            <a:ext cx="5960031" cy="3974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0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 txBox="1"/>
          <p:nvPr/>
        </p:nvSpPr>
        <p:spPr>
          <a:xfrm>
            <a:off x="457200" y="283369"/>
            <a:ext cx="822960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latino"/>
              <a:buNone/>
            </a:pPr>
            <a:r>
              <a:rPr lang="en-US" sz="33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Paddle Raise</a:t>
            </a:r>
            <a:endParaRPr/>
          </a:p>
        </p:txBody>
      </p:sp>
      <p:sp>
        <p:nvSpPr>
          <p:cNvPr id="182" name="Google Shape;182;p5"/>
          <p:cNvSpPr txBox="1"/>
          <p:nvPr/>
        </p:nvSpPr>
        <p:spPr>
          <a:xfrm>
            <a:off x="457200" y="1157364"/>
            <a:ext cx="42276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Unrestricted funding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Donor cultivation strategy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Opportunity to be a part of something – collective action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⌃"/>
            </a:pPr>
            <a:r>
              <a:rPr lang="en-US" sz="20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Opportunity to be recognized</a:t>
            </a: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sz="1000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83" name="Google Shape;183;p5" descr="People sitting at a table holding sign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522" y="1033298"/>
            <a:ext cx="4339004" cy="2892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7"/>
          <p:cNvPicPr preferRelativeResize="0"/>
          <p:nvPr/>
        </p:nvPicPr>
        <p:blipFill rotWithShape="1">
          <a:blip r:embed="rId3">
            <a:alphaModFix/>
          </a:blip>
          <a:srcRect t="11187" b="4543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/>
          <p:nvPr/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"/>
          <p:cNvSpPr txBox="1"/>
          <p:nvPr/>
        </p:nvSpPr>
        <p:spPr>
          <a:xfrm>
            <a:off x="392906" y="398793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alatino"/>
              <a:buNone/>
            </a:pPr>
            <a:r>
              <a:rPr lang="en-US" sz="2700">
                <a:solidFill>
                  <a:srgbClr val="262626"/>
                </a:solidFill>
                <a:latin typeface="Palatino"/>
                <a:ea typeface="Palatino"/>
                <a:cs typeface="Palatino"/>
                <a:sym typeface="Palatino"/>
              </a:rPr>
              <a:t>The Event Arc – When Do You Ask?</a:t>
            </a:r>
            <a:endParaRPr/>
          </a:p>
        </p:txBody>
      </p:sp>
      <p:cxnSp>
        <p:nvCxnSpPr>
          <p:cNvPr id="192" name="Google Shape;192;p7"/>
          <p:cNvCxnSpPr/>
          <p:nvPr/>
        </p:nvCxnSpPr>
        <p:spPr>
          <a:xfrm>
            <a:off x="0" y="3931487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p7"/>
          <p:cNvCxnSpPr/>
          <p:nvPr/>
        </p:nvCxnSpPr>
        <p:spPr>
          <a:xfrm>
            <a:off x="0" y="4601139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90196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339</Words>
  <Application>Microsoft Macintosh PowerPoint</Application>
  <PresentationFormat>On-screen Show (16:9)</PresentationFormat>
  <Paragraphs>92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Noto Sans Symbols</vt:lpstr>
      <vt:lpstr>Palatino</vt:lpstr>
      <vt:lpstr>Palatino Linotype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Elements of a Paddle Raise</vt:lpstr>
      <vt:lpstr>PowerPoint Presentation</vt:lpstr>
      <vt:lpstr>Impact Story</vt:lpstr>
      <vt:lpstr>PowerPoint Presentation</vt:lpstr>
      <vt:lpstr>PowerPoint Presentation</vt:lpstr>
      <vt:lpstr>PowerPoint Presentation</vt:lpstr>
      <vt:lpstr>One Person’s Story  Before Change Agent / YOU After</vt:lpstr>
      <vt:lpstr>The Ask</vt:lpstr>
      <vt:lpstr>PowerPoint Presentation</vt:lpstr>
      <vt:lpstr>The Collection</vt:lpstr>
      <vt:lpstr>Active vs. Passive</vt:lpstr>
      <vt:lpstr>Pre-Commit Strategy</vt:lpstr>
      <vt:lpstr>Starting Level</vt:lpstr>
      <vt:lpstr>Matching Gift Challenge</vt:lpstr>
      <vt:lpstr>Corporate Match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Kristin Steele</dc:creator>
  <cp:lastModifiedBy>Kristin Steele</cp:lastModifiedBy>
  <cp:revision>3</cp:revision>
  <cp:lastPrinted>2026-03-24T16:22:59Z</cp:lastPrinted>
  <dcterms:created xsi:type="dcterms:W3CDTF">2020-05-07T04:14:16Z</dcterms:created>
  <dcterms:modified xsi:type="dcterms:W3CDTF">2026-03-24T18:34:06Z</dcterms:modified>
</cp:coreProperties>
</file>